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43891200" cy="329184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4AE"/>
    <a:srgbClr val="5290BD"/>
    <a:srgbClr val="0587D8"/>
    <a:srgbClr val="4587B8"/>
    <a:srgbClr val="90B7D5"/>
    <a:srgbClr val="E9E8EB"/>
    <a:srgbClr val="EE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6" autoAdjust="0"/>
    <p:restoredTop sz="94660"/>
  </p:normalViewPr>
  <p:slideViewPr>
    <p:cSldViewPr snapToGrid="0">
      <p:cViewPr>
        <p:scale>
          <a:sx n="32" d="100"/>
          <a:sy n="32" d="100"/>
        </p:scale>
        <p:origin x="14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tags" Target="tags/tag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2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2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0"/>
            <a:ext cx="37856160" cy="636270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7" y="8069582"/>
            <a:ext cx="18568033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7" y="12024360"/>
            <a:ext cx="18568033" cy="1768602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3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0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3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3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7" y="4739640"/>
            <a:ext cx="22219920" cy="2339340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3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0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0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EB37-1473-4ED2-ADC3-054D4E3A1B2C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0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0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FDE6-DE40-4044-BDBC-FFE3988BE5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ct val="9620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ct val="4820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ct val="48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ct val="482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ct val="482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ct val="482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ct val="482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ct val="482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ct val="482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7579" y="-15692"/>
            <a:ext cx="3180703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00" b="1" dirty="0">
                <a:latin typeface="Arial" panose="020B0604020202020204" pitchFamily="34" charset="0"/>
                <a:cs typeface="Arial" panose="020B0604020202020204" pitchFamily="34" charset="0"/>
              </a:rPr>
              <a:t>Diffusion-Driven Perception-Action Interplay </a:t>
            </a:r>
            <a:endParaRPr lang="en-US" altLang="zh-CN" sz="9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9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zh-CN" sz="9200" b="1" dirty="0"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en-US" altLang="zh-CN" sz="9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endParaRPr lang="en-US" altLang="zh-CN" sz="9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5000" b="1" dirty="0" smtClean="0"/>
              <a:t>Jing Wang</a:t>
            </a:r>
            <a:r>
              <a:rPr lang="en-US" altLang="zh-CN" sz="5000" b="1" baseline="30000" dirty="0" smtClean="0"/>
              <a:t>1</a:t>
            </a:r>
            <a:r>
              <a:rPr lang="en-US" altLang="zh-CN" sz="5000" b="1" dirty="0" smtClean="0"/>
              <a:t>, </a:t>
            </a:r>
            <a:r>
              <a:rPr lang="en-US" altLang="zh-CN" sz="5000" b="1" dirty="0" err="1" smtClean="0"/>
              <a:t>Weiting</a:t>
            </a:r>
            <a:r>
              <a:rPr lang="en-US" altLang="zh-CN" sz="5000" b="1" dirty="0" smtClean="0"/>
              <a:t> Peng</a:t>
            </a:r>
            <a:r>
              <a:rPr lang="en-US" altLang="zh-CN" sz="5000" b="1" baseline="30000" dirty="0" smtClean="0"/>
              <a:t>2</a:t>
            </a:r>
            <a:r>
              <a:rPr lang="en-US" altLang="zh-CN" sz="5000" b="1" dirty="0" smtClean="0"/>
              <a:t>, Jing Tang</a:t>
            </a:r>
            <a:r>
              <a:rPr lang="en-US" altLang="zh-CN" sz="5000" b="1" baseline="30000" dirty="0" smtClean="0"/>
              <a:t>2</a:t>
            </a:r>
            <a:r>
              <a:rPr lang="en-US" altLang="zh-CN" sz="5000" b="1" dirty="0" smtClean="0"/>
              <a:t>, </a:t>
            </a:r>
            <a:r>
              <a:rPr lang="en-US" altLang="zh-CN" sz="5000" b="1" dirty="0" err="1" smtClean="0"/>
              <a:t>Zeyu</a:t>
            </a:r>
            <a:r>
              <a:rPr lang="en-US" altLang="zh-CN" sz="5000" b="1" dirty="0" smtClean="0"/>
              <a:t> Gong</a:t>
            </a:r>
            <a:r>
              <a:rPr lang="en-US" altLang="zh-CN" sz="5000" b="1" baseline="30000" dirty="0" smtClean="0"/>
              <a:t>2</a:t>
            </a:r>
            <a:r>
              <a:rPr lang="en-US" altLang="zh-CN" sz="5000" b="1" dirty="0" smtClean="0"/>
              <a:t>, </a:t>
            </a:r>
            <a:r>
              <a:rPr lang="en-US" altLang="zh-CN" sz="5000" b="1" dirty="0" err="1" smtClean="0"/>
              <a:t>Xihua</a:t>
            </a:r>
            <a:r>
              <a:rPr lang="en-US" altLang="zh-CN" sz="5000" b="1" dirty="0" smtClean="0"/>
              <a:t> Wang</a:t>
            </a:r>
            <a:r>
              <a:rPr lang="en-US" altLang="zh-CN" sz="5000" b="1" baseline="30000" dirty="0" smtClean="0"/>
              <a:t>1</a:t>
            </a:r>
            <a:r>
              <a:rPr lang="en-US" altLang="zh-CN" sz="5000" b="1" dirty="0" smtClean="0"/>
              <a:t>, Bo Tao</a:t>
            </a:r>
            <a:r>
              <a:rPr lang="en-US" altLang="zh-CN" sz="5000" b="1" baseline="30000" dirty="0" smtClean="0"/>
              <a:t>2</a:t>
            </a:r>
            <a:r>
              <a:rPr lang="en-US" altLang="zh-CN" sz="5000" b="1" dirty="0" smtClean="0"/>
              <a:t>, Li Cheng</a:t>
            </a:r>
            <a:r>
              <a:rPr lang="en-US" altLang="zh-CN" sz="5000" b="1" baseline="30000" dirty="0" smtClean="0"/>
              <a:t>1</a:t>
            </a:r>
            <a:endParaRPr lang="en-US" altLang="zh-CN" sz="5000" b="1" u="sng" dirty="0" smtClean="0"/>
          </a:p>
          <a:p>
            <a:pPr algn="ctr"/>
            <a:r>
              <a:rPr lang="en-US" altLang="zh-CN" sz="5000" b="1" baseline="30000" dirty="0" smtClean="0"/>
              <a:t>1</a:t>
            </a:r>
            <a:r>
              <a:rPr lang="en-US" altLang="zh-CN" sz="5000" b="1" dirty="0" smtClean="0"/>
              <a:t>University </a:t>
            </a:r>
            <a:r>
              <a:rPr lang="en-US" altLang="zh-CN" sz="5000" b="1" dirty="0"/>
              <a:t>of </a:t>
            </a:r>
            <a:r>
              <a:rPr lang="en-US" altLang="zh-CN" sz="5000" b="1" dirty="0" smtClean="0"/>
              <a:t>Alberta, </a:t>
            </a:r>
            <a:r>
              <a:rPr lang="en-US" altLang="zh-CN" sz="5000" b="1" baseline="30000" dirty="0" smtClean="0"/>
              <a:t>2</a:t>
            </a:r>
            <a:r>
              <a:rPr lang="en-US" altLang="zh-CN" sz="5000" b="1" dirty="0" smtClean="0"/>
              <a:t>Huazhong University of Science and Technology</a:t>
            </a:r>
            <a:endParaRPr lang="zh-CN" alt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文本框 469"/>
          <p:cNvSpPr txBox="1"/>
          <p:nvPr/>
        </p:nvSpPr>
        <p:spPr>
          <a:xfrm>
            <a:off x="22425098" y="4589520"/>
            <a:ext cx="1048035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2774A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Experiments</a:t>
            </a:r>
            <a:endParaRPr lang="en-US" altLang="zh-CN" sz="6600" b="1" dirty="0">
              <a:solidFill>
                <a:srgbClr val="2774AE"/>
              </a:solidFill>
            </a:endParaRPr>
          </a:p>
          <a:p>
            <a:pPr indent="0">
              <a:buClr>
                <a:srgbClr val="000000"/>
              </a:buClr>
              <a:buSzPct val="50000"/>
              <a:buFont typeface="Wingdings" panose="05000000000000000000" charset="0"/>
              <a:buNone/>
            </a:pPr>
            <a:r>
              <a:rPr lang="en-US" altLang="zh-CN" sz="6000" b="1" u="sng" dirty="0" smtClean="0"/>
              <a:t>Toy Experiment</a:t>
            </a:r>
            <a:endParaRPr lang="en-US" altLang="zh-CN" sz="6000" b="1" u="sng" dirty="0"/>
          </a:p>
          <a:p>
            <a:pPr indent="0">
              <a:buClr>
                <a:srgbClr val="000000"/>
              </a:buClr>
              <a:buSzPct val="50000"/>
              <a:buFont typeface="Wingdings" panose="05000000000000000000" charset="0"/>
              <a:buChar char="l"/>
            </a:pPr>
            <a:endParaRPr lang="en-US" altLang="zh-CN" sz="6000" b="1" dirty="0">
              <a:solidFill>
                <a:srgbClr val="2774AE"/>
              </a:solidFill>
            </a:endParaRPr>
          </a:p>
          <a:p>
            <a:pPr indent="0">
              <a:buClr>
                <a:srgbClr val="000000"/>
              </a:buClr>
              <a:buSzPct val="50000"/>
              <a:buFont typeface="Wingdings" panose="05000000000000000000" charset="0"/>
              <a:buChar char="l"/>
            </a:pPr>
            <a:endParaRPr lang="en-US" altLang="zh-CN" sz="6000" b="1" dirty="0">
              <a:solidFill>
                <a:srgbClr val="2774AE"/>
              </a:solidFill>
            </a:endParaRPr>
          </a:p>
          <a:p>
            <a:pPr indent="0">
              <a:buClr>
                <a:srgbClr val="000000"/>
              </a:buClr>
              <a:buSzPct val="50000"/>
              <a:buFont typeface="Wingdings" panose="05000000000000000000" charset="0"/>
              <a:buChar char="l"/>
            </a:pPr>
            <a:endParaRPr lang="en-US" altLang="zh-CN" sz="6000" b="1" dirty="0">
              <a:solidFill>
                <a:srgbClr val="2774AE"/>
              </a:solidFill>
            </a:endParaRPr>
          </a:p>
          <a:p>
            <a:pPr indent="0">
              <a:buClr>
                <a:srgbClr val="000000"/>
              </a:buClr>
              <a:buSzPct val="50000"/>
              <a:buFont typeface="Wingdings" panose="05000000000000000000" charset="0"/>
              <a:buChar char="l"/>
            </a:pPr>
            <a:endParaRPr lang="en-US" altLang="zh-CN" sz="6000" b="1" dirty="0">
              <a:solidFill>
                <a:srgbClr val="2774AE"/>
              </a:solidFill>
            </a:endParaRPr>
          </a:p>
          <a:p>
            <a:pPr indent="0">
              <a:buClr>
                <a:srgbClr val="000000"/>
              </a:buClr>
              <a:buSzPct val="50000"/>
              <a:buFont typeface="Wingdings" panose="05000000000000000000" charset="0"/>
              <a:buChar char="l"/>
            </a:pPr>
            <a:endParaRPr lang="en-US" altLang="zh-CN" sz="6000" b="1" dirty="0">
              <a:solidFill>
                <a:srgbClr val="2774AE"/>
              </a:solidFill>
            </a:endParaRPr>
          </a:p>
        </p:txBody>
      </p:sp>
      <p:cxnSp>
        <p:nvCxnSpPr>
          <p:cNvPr id="446" name="直接连接符 445"/>
          <p:cNvCxnSpPr/>
          <p:nvPr/>
        </p:nvCxnSpPr>
        <p:spPr>
          <a:xfrm>
            <a:off x="0" y="4608743"/>
            <a:ext cx="438912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7" name="直接连接符 446"/>
          <p:cNvCxnSpPr/>
          <p:nvPr/>
        </p:nvCxnSpPr>
        <p:spPr>
          <a:xfrm flipH="1">
            <a:off x="22184360" y="4608743"/>
            <a:ext cx="12110" cy="2833536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4" name="文本框 503"/>
          <p:cNvSpPr txBox="1"/>
          <p:nvPr/>
        </p:nvSpPr>
        <p:spPr>
          <a:xfrm>
            <a:off x="22386899" y="11836995"/>
            <a:ext cx="20877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6000" b="1" u="sng" dirty="0" smtClean="0">
                <a:sym typeface="+mn-ea"/>
              </a:rPr>
              <a:t>Simulation Benchmarks</a:t>
            </a:r>
            <a:endParaRPr lang="en-US" altLang="zh-CN" sz="3000" b="1" u="sng" dirty="0"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3889090"/>
              </p:ext>
            </p:extLst>
          </p:nvPr>
        </p:nvGraphicFramePr>
        <p:xfrm>
          <a:off x="35953822" y="13771236"/>
          <a:ext cx="7584167" cy="5075389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12700" sx="101000" sy="101000" algn="ct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948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5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30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000" dirty="0" smtClean="0"/>
                        <a:t>Benchmark</a:t>
                      </a:r>
                      <a:endParaRPr lang="en-US" altLang="zh-CN" sz="3000" dirty="0"/>
                    </a:p>
                  </a:txBody>
                  <a:tcPr anchor="ctr">
                    <a:solidFill>
                      <a:srgbClr val="2774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000" dirty="0" smtClean="0"/>
                        <a:t>Success Rate</a:t>
                      </a:r>
                      <a:endParaRPr lang="en-US" altLang="zh-CN" sz="3000" dirty="0"/>
                    </a:p>
                  </a:txBody>
                  <a:tcPr anchor="ctr">
                    <a:solidFill>
                      <a:srgbClr val="2774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0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3400" b="1" dirty="0" smtClean="0"/>
                        <a:t>Push-T</a:t>
                      </a:r>
                      <a:endParaRPr lang="en-US" altLang="zh-CN" sz="3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3400" b="1" dirty="0" smtClean="0"/>
                        <a:t>0.93 (</a:t>
                      </a:r>
                      <a:r>
                        <a:rPr lang="en-US" altLang="zh-CN" sz="3400" b="1" dirty="0" err="1" smtClean="0"/>
                        <a:t>i</a:t>
                      </a:r>
                      <a:r>
                        <a:rPr lang="en-US" altLang="zh-CN" sz="3400" b="1" dirty="0" smtClean="0"/>
                        <a:t>)/0.99 (k)</a:t>
                      </a:r>
                      <a:endParaRPr lang="en-US" altLang="zh-CN" sz="3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3049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3400" b="1" dirty="0" smtClean="0"/>
                        <a:t>Dynamic</a:t>
                      </a:r>
                      <a:r>
                        <a:rPr lang="en-US" altLang="zh-CN" sz="3400" b="1" baseline="0" dirty="0" smtClean="0"/>
                        <a:t> Push-T</a:t>
                      </a:r>
                      <a:endParaRPr lang="en-US" altLang="zh-CN" sz="3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3400" b="1" dirty="0" smtClean="0"/>
                        <a:t>0.80</a:t>
                      </a:r>
                      <a:endParaRPr lang="en-US" altLang="zh-CN" sz="3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3049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3400" b="1" dirty="0" err="1" smtClean="0"/>
                        <a:t>Robomimic</a:t>
                      </a:r>
                      <a:endParaRPr lang="en-US" altLang="zh-CN" sz="3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3400" b="1" dirty="0" smtClean="0"/>
                        <a:t>0.99</a:t>
                      </a:r>
                      <a:endParaRPr lang="en-US" altLang="zh-CN" sz="3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3193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400" b="1" dirty="0" err="1" smtClean="0"/>
                        <a:t>Franka</a:t>
                      </a:r>
                      <a:r>
                        <a:rPr lang="en-US" altLang="zh-CN" sz="3400" b="1" dirty="0" smtClean="0"/>
                        <a:t> Kitchen</a:t>
                      </a:r>
                      <a:endParaRPr lang="en-US" altLang="zh-CN" sz="2000" dirty="0">
                        <a:sym typeface="+mn-ea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400" b="1" dirty="0" smtClean="0"/>
                        <a:t>1.00</a:t>
                      </a:r>
                      <a:endParaRPr lang="en-US" altLang="zh-CN" sz="34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3" name="文本框 62"/>
          <p:cNvSpPr txBox="1"/>
          <p:nvPr/>
        </p:nvSpPr>
        <p:spPr>
          <a:xfrm>
            <a:off x="32091230" y="19866161"/>
            <a:ext cx="1901190" cy="37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2423989" y="19878989"/>
            <a:ext cx="20877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6000" b="1" u="sng" dirty="0" smtClean="0"/>
              <a:t>Real-World Deployment on UR5</a:t>
            </a:r>
            <a:endParaRPr lang="en-US" altLang="zh-CN" sz="6000" b="1" u="sng" dirty="0"/>
          </a:p>
        </p:txBody>
      </p:sp>
      <p:sp>
        <p:nvSpPr>
          <p:cNvPr id="543" name="文本框 273">
            <a:extLst>
              <a:ext uri="{FF2B5EF4-FFF2-40B4-BE49-F238E27FC236}">
                <a16:creationId xmlns:a16="http://schemas.microsoft.com/office/drawing/2014/main" xmlns="" id="{44373F0A-321F-59F3-F5A6-F074EB5370F4}"/>
              </a:ext>
            </a:extLst>
          </p:cNvPr>
          <p:cNvSpPr txBox="1"/>
          <p:nvPr/>
        </p:nvSpPr>
        <p:spPr>
          <a:xfrm>
            <a:off x="-34663" y="5881345"/>
            <a:ext cx="1069397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4400" b="1" dirty="0"/>
              <a:t>Robots today act on static snapshots. </a:t>
            </a:r>
            <a:r>
              <a:rPr lang="en-US" altLang="zh-CN" sz="4400" dirty="0"/>
              <a:t>They see once, decide once, and miss the chance to refine their understanding as they act</a:t>
            </a:r>
            <a:r>
              <a:rPr lang="en-US" altLang="zh-CN" sz="44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4400" b="1" dirty="0"/>
              <a:t>Humans act and adjust simultaneously</a:t>
            </a:r>
            <a:r>
              <a:rPr lang="en-US" altLang="zh-CN" sz="4400" dirty="0"/>
              <a:t>. Our actions continuously sharpen how we perceive the </a:t>
            </a:r>
            <a:r>
              <a:rPr lang="en-US" altLang="zh-CN" sz="4400" dirty="0" smtClean="0"/>
              <a:t>world.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4400" b="1" dirty="0"/>
              <a:t>We bring this principle to robots. </a:t>
            </a:r>
            <a:r>
              <a:rPr lang="en-US" altLang="zh-CN" sz="4400" dirty="0"/>
              <a:t>Our </a:t>
            </a:r>
            <a:r>
              <a:rPr lang="en-US" altLang="zh-CN" sz="4400" dirty="0" smtClean="0"/>
              <a:t>DP-AG closes </a:t>
            </a:r>
            <a:r>
              <a:rPr lang="en-US" altLang="zh-CN" sz="4400" dirty="0"/>
              <a:t>the loop between perception and </a:t>
            </a:r>
            <a:r>
              <a:rPr lang="en-US" altLang="zh-CN" sz="4400" dirty="0" smtClean="0"/>
              <a:t>action.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E4A9204A-1DE5-5E06-678A-E7374033EE26}"/>
              </a:ext>
            </a:extLst>
          </p:cNvPr>
          <p:cNvSpPr txBox="1"/>
          <p:nvPr/>
        </p:nvSpPr>
        <p:spPr>
          <a:xfrm>
            <a:off x="22480" y="15176440"/>
            <a:ext cx="13953483" cy="15290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20000"/>
              </a:lnSpc>
              <a:buAutoNum type="arabicPeriod"/>
            </a:pPr>
            <a:r>
              <a:rPr lang="en-US" altLang="zh-CN" sz="4400" b="1" dirty="0" smtClean="0">
                <a:ea typeface="Arial" charset="0"/>
                <a:cs typeface="Arial" charset="0"/>
                <a:sym typeface="+mn-ea"/>
              </a:rPr>
              <a:t>Encode </a:t>
            </a:r>
            <a:r>
              <a:rPr lang="en-US" altLang="zh-CN" sz="4400" b="1" dirty="0">
                <a:ea typeface="Arial" charset="0"/>
                <a:cs typeface="Arial" charset="0"/>
                <a:sym typeface="+mn-ea"/>
              </a:rPr>
              <a:t>Observation: </a:t>
            </a:r>
            <a:r>
              <a:rPr lang="en-US" altLang="zh-CN" sz="4400" dirty="0">
                <a:ea typeface="Arial" charset="0"/>
                <a:cs typeface="Arial" charset="0"/>
                <a:sym typeface="+mn-ea"/>
              </a:rPr>
              <a:t>Start from a </a:t>
            </a:r>
            <a:r>
              <a:rPr lang="en-US" altLang="zh-CN" sz="4400" dirty="0" smtClean="0">
                <a:ea typeface="Arial" charset="0"/>
                <a:cs typeface="Arial" charset="0"/>
                <a:sym typeface="+mn-ea"/>
              </a:rPr>
              <a:t>sensor </a:t>
            </a:r>
            <a:r>
              <a:rPr lang="en-US" altLang="zh-CN" sz="4400" dirty="0">
                <a:ea typeface="Arial" charset="0"/>
                <a:cs typeface="Arial" charset="0"/>
                <a:sym typeface="+mn-ea"/>
              </a:rPr>
              <a:t>input. Instead of freezing these features, we represent them as uncertain latent variables</a:t>
            </a:r>
            <a:r>
              <a:rPr lang="en-US" altLang="zh-CN" sz="4400" dirty="0" smtClean="0">
                <a:ea typeface="Arial" charset="0"/>
                <a:cs typeface="Arial" charset="0"/>
                <a:sym typeface="+mn-ea"/>
              </a:rPr>
              <a:t>.</a:t>
            </a:r>
          </a:p>
          <a:p>
            <a:pPr marL="914400" indent="-914400" algn="just">
              <a:lnSpc>
                <a:spcPct val="120000"/>
              </a:lnSpc>
              <a:buAutoNum type="arabicPeriod"/>
            </a:pPr>
            <a:endParaRPr lang="en-US" altLang="zh-CN" sz="5300" b="1" dirty="0" smtClean="0">
              <a:sym typeface="+mn-ea"/>
            </a:endParaRPr>
          </a:p>
          <a:p>
            <a:pPr marL="914400" indent="-914400" algn="just">
              <a:lnSpc>
                <a:spcPct val="120000"/>
              </a:lnSpc>
              <a:buAutoNum type="arabicPeriod"/>
            </a:pPr>
            <a:r>
              <a:rPr lang="en-US" altLang="zh-CN" sz="4400" b="1" dirty="0" smtClean="0">
                <a:sym typeface="+mn-ea"/>
              </a:rPr>
              <a:t>Action </a:t>
            </a:r>
            <a:r>
              <a:rPr lang="en-US" altLang="zh-CN" sz="4400" b="1" dirty="0">
                <a:sym typeface="+mn-ea"/>
              </a:rPr>
              <a:t>Diffusion: </a:t>
            </a:r>
            <a:r>
              <a:rPr lang="en-US" altLang="zh-CN" sz="4400" dirty="0">
                <a:sym typeface="+mn-ea"/>
              </a:rPr>
              <a:t>A diffusion policy proposes actions by progressively </a:t>
            </a:r>
            <a:r>
              <a:rPr lang="en-US" altLang="zh-CN" sz="4400" dirty="0" err="1">
                <a:sym typeface="+mn-ea"/>
              </a:rPr>
              <a:t>denoising</a:t>
            </a:r>
            <a:r>
              <a:rPr lang="en-US" altLang="zh-CN" sz="4400" dirty="0">
                <a:sym typeface="+mn-ea"/>
              </a:rPr>
              <a:t> noise into </a:t>
            </a:r>
            <a:r>
              <a:rPr lang="en-US" altLang="zh-CN" sz="4400" dirty="0" smtClean="0">
                <a:sym typeface="+mn-ea"/>
              </a:rPr>
              <a:t>smooth action sequences.</a:t>
            </a:r>
          </a:p>
          <a:p>
            <a:pPr marL="914400" indent="-914400" algn="just">
              <a:lnSpc>
                <a:spcPct val="120000"/>
              </a:lnSpc>
              <a:buAutoNum type="arabicPeriod"/>
            </a:pPr>
            <a:endParaRPr lang="en-US" altLang="zh-CN" sz="5300" dirty="0">
              <a:sym typeface="+mn-ea"/>
            </a:endParaRPr>
          </a:p>
          <a:p>
            <a:pPr marL="914400" indent="-914400" algn="just">
              <a:lnSpc>
                <a:spcPct val="120000"/>
              </a:lnSpc>
              <a:buAutoNum type="arabicPeriod"/>
            </a:pPr>
            <a:endParaRPr lang="en-US" altLang="zh-CN" sz="4800" b="1" dirty="0" smtClean="0">
              <a:sym typeface="+mn-ea"/>
            </a:endParaRPr>
          </a:p>
          <a:p>
            <a:pPr marL="914400" indent="-914400" algn="just">
              <a:lnSpc>
                <a:spcPct val="120000"/>
              </a:lnSpc>
              <a:buAutoNum type="arabicPeriod"/>
            </a:pPr>
            <a:r>
              <a:rPr lang="en-US" altLang="zh-CN" sz="4400" b="1" dirty="0" smtClean="0">
                <a:sym typeface="+mn-ea"/>
              </a:rPr>
              <a:t>Action Feedback </a:t>
            </a:r>
            <a:r>
              <a:rPr lang="en-US" altLang="zh-CN" sz="4400" b="1" dirty="0">
                <a:sym typeface="+mn-ea"/>
              </a:rPr>
              <a:t>to Interpretation: </a:t>
            </a:r>
            <a:r>
              <a:rPr lang="en-US" altLang="zh-CN" sz="4400" dirty="0">
                <a:sym typeface="+mn-ea"/>
              </a:rPr>
              <a:t>Each action </a:t>
            </a:r>
            <a:r>
              <a:rPr lang="en-US" altLang="zh-CN" sz="4400" dirty="0" smtClean="0">
                <a:sym typeface="+mn-ea"/>
              </a:rPr>
              <a:t>refinement back </a:t>
            </a:r>
            <a:r>
              <a:rPr lang="en-US" altLang="zh-CN" sz="4400" dirty="0">
                <a:sym typeface="+mn-ea"/>
              </a:rPr>
              <a:t>into the latent features via VJP-guided </a:t>
            </a:r>
            <a:r>
              <a:rPr lang="en-US" altLang="zh-CN" sz="4400" dirty="0" smtClean="0">
                <a:sym typeface="+mn-ea"/>
              </a:rPr>
              <a:t>updates.</a:t>
            </a:r>
          </a:p>
          <a:p>
            <a:pPr marL="914400" indent="-914400" algn="just">
              <a:lnSpc>
                <a:spcPct val="120000"/>
              </a:lnSpc>
              <a:buAutoNum type="arabicPeriod"/>
            </a:pPr>
            <a:endParaRPr lang="en-US" altLang="zh-CN" sz="5300" dirty="0">
              <a:sym typeface="+mn-ea"/>
            </a:endParaRPr>
          </a:p>
          <a:p>
            <a:pPr marL="914400" indent="-914400" algn="just">
              <a:lnSpc>
                <a:spcPct val="120000"/>
              </a:lnSpc>
              <a:buAutoNum type="arabicPeriod"/>
            </a:pPr>
            <a:endParaRPr lang="en-US" altLang="zh-CN" sz="4400" b="1" dirty="0">
              <a:sym typeface="+mn-ea"/>
            </a:endParaRPr>
          </a:p>
          <a:p>
            <a:pPr marL="914400" indent="-914400" algn="just">
              <a:lnSpc>
                <a:spcPct val="120000"/>
              </a:lnSpc>
              <a:buAutoNum type="arabicPeriod"/>
            </a:pPr>
            <a:endParaRPr lang="en-US" altLang="zh-CN" sz="4400" b="1" dirty="0" smtClean="0">
              <a:sym typeface="+mn-ea"/>
            </a:endParaRPr>
          </a:p>
          <a:p>
            <a:pPr marL="914400" indent="-914400" algn="just">
              <a:lnSpc>
                <a:spcPct val="120000"/>
              </a:lnSpc>
              <a:buAutoNum type="arabicPeriod"/>
            </a:pPr>
            <a:endParaRPr lang="en-US" altLang="zh-CN" sz="4400" b="1" dirty="0" smtClean="0">
              <a:sym typeface="+mn-ea"/>
            </a:endParaRPr>
          </a:p>
          <a:p>
            <a:pPr marL="914400" indent="-914400" algn="just">
              <a:lnSpc>
                <a:spcPct val="120000"/>
              </a:lnSpc>
              <a:buAutoNum type="arabicPeriod"/>
            </a:pPr>
            <a:r>
              <a:rPr lang="en-US" altLang="zh-CN" sz="4400" b="1" dirty="0" smtClean="0">
                <a:sym typeface="+mn-ea"/>
              </a:rPr>
              <a:t>Cycle Consistency: </a:t>
            </a:r>
            <a:r>
              <a:rPr lang="en-US" altLang="zh-CN" sz="4400" dirty="0" smtClean="0">
                <a:sym typeface="+mn-ea"/>
              </a:rPr>
              <a:t>contrastive </a:t>
            </a:r>
            <a:r>
              <a:rPr lang="en-US" altLang="zh-CN" sz="4400" dirty="0">
                <a:sym typeface="+mn-ea"/>
              </a:rPr>
              <a:t>loss keeps interpretation and action </a:t>
            </a:r>
            <a:r>
              <a:rPr lang="en-US" altLang="zh-CN" sz="4400" dirty="0" smtClean="0">
                <a:sym typeface="+mn-ea"/>
              </a:rPr>
              <a:t>aligned.</a:t>
            </a:r>
            <a:endParaRPr lang="en-US" altLang="zh-CN" sz="4400" dirty="0">
              <a:sym typeface="+mn-ea"/>
            </a:endParaRPr>
          </a:p>
        </p:txBody>
      </p:sp>
      <p:sp>
        <p:nvSpPr>
          <p:cNvPr id="78" name="文本框 448">
            <a:extLst>
              <a:ext uri="{FF2B5EF4-FFF2-40B4-BE49-F238E27FC236}">
                <a16:creationId xmlns:a16="http://schemas.microsoft.com/office/drawing/2014/main" xmlns="" id="{F222CA61-DA0A-2E0F-B616-D3F7606FAB06}"/>
              </a:ext>
            </a:extLst>
          </p:cNvPr>
          <p:cNvSpPr txBox="1"/>
          <p:nvPr/>
        </p:nvSpPr>
        <p:spPr>
          <a:xfrm>
            <a:off x="380171" y="13667485"/>
            <a:ext cx="21420473" cy="13212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600" b="1" dirty="0" smtClean="0">
                <a:solidFill>
                  <a:srgbClr val="2774A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From </a:t>
            </a:r>
            <a:r>
              <a:rPr lang="en-US" altLang="zh-CN" sz="6600" b="1" dirty="0">
                <a:solidFill>
                  <a:srgbClr val="2774A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One-Time Seeing to Ongoing Interpretation</a:t>
            </a:r>
            <a:endParaRPr lang="en-US" altLang="zh-CN" sz="6600" b="1" dirty="0">
              <a:solidFill>
                <a:srgbClr val="2774A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2" name="文本框 448">
            <a:extLst>
              <a:ext uri="{FF2B5EF4-FFF2-40B4-BE49-F238E27FC236}">
                <a16:creationId xmlns:a16="http://schemas.microsoft.com/office/drawing/2014/main" xmlns="" id="{5273F762-D1DA-E95A-1442-A10B699DB2AE}"/>
              </a:ext>
            </a:extLst>
          </p:cNvPr>
          <p:cNvSpPr txBox="1"/>
          <p:nvPr/>
        </p:nvSpPr>
        <p:spPr>
          <a:xfrm>
            <a:off x="-3236824" y="4666591"/>
            <a:ext cx="11386423" cy="1619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6600" b="1" dirty="0">
                <a:solidFill>
                  <a:srgbClr val="2774A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Motivation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10347"/>
          <a:stretch/>
        </p:blipFill>
        <p:spPr>
          <a:xfrm>
            <a:off x="383048" y="751360"/>
            <a:ext cx="8292207" cy="3083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762" y="526379"/>
            <a:ext cx="4757472" cy="3614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5" b="-1"/>
          <a:stretch/>
        </p:blipFill>
        <p:spPr>
          <a:xfrm>
            <a:off x="10737151" y="5136986"/>
            <a:ext cx="11342153" cy="241472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5"/>
          <a:stretch/>
        </p:blipFill>
        <p:spPr>
          <a:xfrm>
            <a:off x="10737150" y="7614245"/>
            <a:ext cx="11363204" cy="5227432"/>
          </a:xfrm>
          <a:prstGeom prst="rect">
            <a:avLst/>
          </a:prstGeom>
        </p:spPr>
      </p:pic>
      <p:sp>
        <p:nvSpPr>
          <p:cNvPr id="117" name="文本框 316"/>
          <p:cNvSpPr txBox="1"/>
          <p:nvPr/>
        </p:nvSpPr>
        <p:spPr>
          <a:xfrm>
            <a:off x="10834479" y="12785501"/>
            <a:ext cx="11168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774AE"/>
                </a:solidFill>
              </a:rPr>
              <a:t>observation representations in policy learning</a:t>
            </a:r>
            <a:endParaRPr lang="en-US" altLang="zh-CN" sz="4000" b="1" dirty="0">
              <a:solidFill>
                <a:srgbClr val="2774A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070" y="89867"/>
            <a:ext cx="3612822" cy="4487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43" y="17671807"/>
            <a:ext cx="10403436" cy="810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78" y="20941528"/>
            <a:ext cx="9709048" cy="1928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92" y="27443190"/>
            <a:ext cx="8839723" cy="841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6" y="30623641"/>
            <a:ext cx="10635659" cy="1867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43" y="25339703"/>
            <a:ext cx="10666823" cy="15784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53" y="24322957"/>
            <a:ext cx="7834439" cy="84617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234" y="14844483"/>
            <a:ext cx="7785557" cy="93130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098" y="6666210"/>
            <a:ext cx="21169474" cy="50901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989" y="12996576"/>
            <a:ext cx="13302314" cy="66247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678" y="20941528"/>
            <a:ext cx="18383854" cy="84629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007" y="29055407"/>
            <a:ext cx="19415656" cy="372927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d328d27-6db8-474c-bd42-87841886771d"/>
  <p:tag name="COMMONDATA" val="eyJoZGlkIjoiNzFkOGMwYTg3NzdkYmI1MzdmOGViODE3NGY3MGE3OD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d55e9de-74d7-40d5-ab50-49b8457df7ac}"/>
  <p:tag name="TABLE_ENDDRAG_ORIGIN_RECT" val="549*392"/>
  <p:tag name="TABLE_ENDDRAG_RECT" val="2877*1921*549*3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204</Words>
  <Application>Microsoft Macintosh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Wingdings</vt:lpstr>
      <vt:lpstr>宋体</vt:lpstr>
      <vt:lpstr>等线</vt:lpstr>
      <vt:lpstr>等线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Quanyi</dc:creator>
  <cp:lastModifiedBy>Jing Wang</cp:lastModifiedBy>
  <cp:revision>297</cp:revision>
  <dcterms:created xsi:type="dcterms:W3CDTF">2022-11-16T12:31:00Z</dcterms:created>
  <dcterms:modified xsi:type="dcterms:W3CDTF">2025-10-01T17:34:08Z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D2C8F7D02BAC4D37B23E85FFB51B0108</vt:lpwstr>
  </property>
  <property fmtid="{D5CDD505-2E9C-101B-9397-08002B2CF9AE}" pid="3" name="KSOProductBuildVer">
    <vt:lpwstr>2052-11.1.0.12763</vt:lpwstr>
  </property>
</Properties>
</file>